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2" r:id="rId6"/>
    <p:sldId id="263" r:id="rId7"/>
    <p:sldId id="257" r:id="rId8"/>
    <p:sldId id="265" r:id="rId9"/>
    <p:sldId id="266" r:id="rId10"/>
    <p:sldId id="264" r:id="rId11"/>
    <p:sldId id="267"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014" y="-8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CAA3744B-D464-4FD7-94D9-61156A82C4A9}" type="datetimeFigureOut">
              <a:rPr lang="es-MX" smtClean="0"/>
              <a:t>10/09/2014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48488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AA3744B-D464-4FD7-94D9-61156A82C4A9}" type="datetimeFigureOut">
              <a:rPr lang="es-MX" smtClean="0"/>
              <a:t>10/09/2014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1876668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AA3744B-D464-4FD7-94D9-61156A82C4A9}" type="datetimeFigureOut">
              <a:rPr lang="es-MX" smtClean="0"/>
              <a:t>10/09/2014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1603596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AA3744B-D464-4FD7-94D9-61156A82C4A9}" type="datetimeFigureOut">
              <a:rPr lang="es-MX" smtClean="0"/>
              <a:t>10/09/2014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2135085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AA3744B-D464-4FD7-94D9-61156A82C4A9}" type="datetimeFigureOut">
              <a:rPr lang="es-MX" smtClean="0"/>
              <a:t>10/09/2014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1570268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CAA3744B-D464-4FD7-94D9-61156A82C4A9}" type="datetimeFigureOut">
              <a:rPr lang="es-MX" smtClean="0"/>
              <a:t>10/09/2014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111401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CAA3744B-D464-4FD7-94D9-61156A82C4A9}" type="datetimeFigureOut">
              <a:rPr lang="es-MX" smtClean="0"/>
              <a:t>10/09/2014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2192122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CAA3744B-D464-4FD7-94D9-61156A82C4A9}" type="datetimeFigureOut">
              <a:rPr lang="es-MX" smtClean="0"/>
              <a:t>10/09/2014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4156158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AA3744B-D464-4FD7-94D9-61156A82C4A9}" type="datetimeFigureOut">
              <a:rPr lang="es-MX" smtClean="0"/>
              <a:t>10/09/2014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1144162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AA3744B-D464-4FD7-94D9-61156A82C4A9}" type="datetimeFigureOut">
              <a:rPr lang="es-MX" smtClean="0"/>
              <a:t>10/09/2014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3664414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AA3744B-D464-4FD7-94D9-61156A82C4A9}" type="datetimeFigureOut">
              <a:rPr lang="es-MX" smtClean="0"/>
              <a:t>10/09/2014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2971932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A3744B-D464-4FD7-94D9-61156A82C4A9}" type="datetimeFigureOut">
              <a:rPr lang="es-MX" smtClean="0"/>
              <a:t>10/09/2014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9CC5D-4C4D-49B0-A982-9CE6F719E1A4}" type="slidenum">
              <a:rPr lang="es-MX" smtClean="0"/>
              <a:t>‹#›</a:t>
            </a:fld>
            <a:endParaRPr lang="es-MX"/>
          </a:p>
        </p:txBody>
      </p:sp>
    </p:spTree>
    <p:extLst>
      <p:ext uri="{BB962C8B-B14F-4D97-AF65-F5344CB8AC3E}">
        <p14:creationId xmlns:p14="http://schemas.microsoft.com/office/powerpoint/2010/main" val="2994552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79425" y="3573016"/>
            <a:ext cx="8207375" cy="1584176"/>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t>Luis Fernando Astorga Gatjens</a:t>
            </a:r>
            <a:br>
              <a:rPr lang="en-US" sz="2400" dirty="0" smtClean="0"/>
            </a:br>
            <a:r>
              <a:rPr lang="es-ES_tradnl" sz="2400" dirty="0" smtClean="0"/>
              <a:t>Director Ejecutivo-Instituto Interamericano sobre </a:t>
            </a:r>
          </a:p>
          <a:p>
            <a:r>
              <a:rPr lang="es-ES_tradnl" sz="2400" dirty="0" smtClean="0"/>
              <a:t>Discapacidad y Desarrollo Inclusivo (IIDI)</a:t>
            </a:r>
            <a:br>
              <a:rPr lang="es-ES_tradnl" sz="2400" dirty="0" smtClean="0"/>
            </a:br>
            <a:r>
              <a:rPr lang="es-ES_tradnl" sz="2400" dirty="0" smtClean="0"/>
              <a:t>México DF, 22 de setiembre, 2014</a:t>
            </a:r>
            <a:endParaRPr lang="es-ES_tradnl" sz="2000" dirty="0">
              <a:solidFill>
                <a:schemeClr val="bg1"/>
              </a:solidFill>
            </a:endParaRPr>
          </a:p>
        </p:txBody>
      </p:sp>
      <p:sp>
        <p:nvSpPr>
          <p:cNvPr id="5" name="Rectangle 4"/>
          <p:cNvSpPr txBox="1">
            <a:spLocks/>
          </p:cNvSpPr>
          <p:nvPr/>
        </p:nvSpPr>
        <p:spPr>
          <a:xfrm>
            <a:off x="76200" y="1098550"/>
            <a:ext cx="8991600" cy="20256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spcBef>
                <a:spcPct val="0"/>
              </a:spcBef>
              <a:buFont typeface="Arial" panose="020B0604020202020204" pitchFamily="34" charset="0"/>
              <a:buNone/>
            </a:pPr>
            <a:r>
              <a:rPr lang="es-CO" sz="4800" b="1" dirty="0" smtClean="0">
                <a:sym typeface="Times New Roman Bold" pitchFamily="-84" charset="0"/>
              </a:rPr>
              <a:t>Las personas con discapacidad y </a:t>
            </a:r>
          </a:p>
          <a:p>
            <a:pPr algn="ctr">
              <a:spcBef>
                <a:spcPct val="0"/>
              </a:spcBef>
              <a:buNone/>
            </a:pPr>
            <a:r>
              <a:rPr lang="es-CO" sz="4800" b="1" dirty="0" smtClean="0">
                <a:sym typeface="Times New Roman Bold" pitchFamily="-84" charset="0"/>
              </a:rPr>
              <a:t>el </a:t>
            </a:r>
            <a:r>
              <a:rPr lang="es-CO" sz="4800" b="1" dirty="0">
                <a:sym typeface="Times New Roman Bold" pitchFamily="-84" charset="0"/>
              </a:rPr>
              <a:t>derecho al sufragio accesible </a:t>
            </a:r>
            <a:endParaRPr lang="en-US" sz="4800" b="1" dirty="0">
              <a:sym typeface="Times New Roman Bold" pitchFamily="-84" charset="0"/>
            </a:endParaRPr>
          </a:p>
        </p:txBody>
      </p:sp>
      <p:sp>
        <p:nvSpPr>
          <p:cNvPr id="6" name="5 Rectángulo"/>
          <p:cNvSpPr/>
          <p:nvPr/>
        </p:nvSpPr>
        <p:spPr>
          <a:xfrm>
            <a:off x="0" y="5373216"/>
            <a:ext cx="9144000" cy="1484784"/>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2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8568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Objetivo y requisito</a:t>
            </a:r>
            <a:endParaRPr lang="en-US" b="1" dirty="0"/>
          </a:p>
        </p:txBody>
      </p:sp>
      <p:sp>
        <p:nvSpPr>
          <p:cNvPr id="3" name="Content Placeholder 2"/>
          <p:cNvSpPr>
            <a:spLocks noGrp="1"/>
          </p:cNvSpPr>
          <p:nvPr>
            <p:ph idx="1"/>
          </p:nvPr>
        </p:nvSpPr>
        <p:spPr>
          <a:xfrm>
            <a:off x="457200" y="1484784"/>
            <a:ext cx="8229600" cy="4641379"/>
          </a:xfrm>
        </p:spPr>
        <p:txBody>
          <a:bodyPr>
            <a:normAutofit fontScale="85000" lnSpcReduction="20000"/>
          </a:bodyPr>
          <a:lstStyle/>
          <a:p>
            <a:r>
              <a:rPr lang="es-MX" dirty="0" smtClean="0"/>
              <a:t>“La participación en la vida política y pública no es solo un </a:t>
            </a:r>
            <a:r>
              <a:rPr lang="es-MX" b="1" dirty="0" smtClean="0"/>
              <a:t>objetivo</a:t>
            </a:r>
            <a:r>
              <a:rPr lang="es-MX" dirty="0" smtClean="0"/>
              <a:t> en sí mismo, sino también un </a:t>
            </a:r>
            <a:r>
              <a:rPr lang="es-MX" b="1" dirty="0" smtClean="0"/>
              <a:t>requisito</a:t>
            </a:r>
            <a:r>
              <a:rPr lang="es-MX" dirty="0" smtClean="0"/>
              <a:t> para el disfrute efectivo de los demás derechos. Al participar en la reforma de las leyes y políticas que les afectan, las personas con discapacidad y las organizaciones que las representan pueden lograr cambios en la sociedad y mejorar la legislación y las políticas en cuanto a la salud, la rehabilitación, la educación, el empleo, el acceso a bienes y servicios, y cualquier otro aspecto de la vida”. </a:t>
            </a:r>
          </a:p>
          <a:p>
            <a:pPr marL="0" indent="0">
              <a:buNone/>
            </a:pPr>
            <a:endParaRPr lang="es-MX" sz="1200" i="1" dirty="0" smtClean="0"/>
          </a:p>
          <a:p>
            <a:pPr marL="0" indent="0">
              <a:buNone/>
            </a:pPr>
            <a:r>
              <a:rPr lang="es-MX" sz="2100" i="1" dirty="0" smtClean="0"/>
              <a:t>	(Estudio temático preparado por la Oficina del Alto Comisionado de las 	Naciones Unidas para los Derechos Humanos sobre la participación de las 	personas con discapacidad en la vida política y pública) </a:t>
            </a:r>
          </a:p>
          <a:p>
            <a:endParaRPr lang="en-US" dirty="0"/>
          </a:p>
          <a:p>
            <a:endParaRPr lang="en-US" dirty="0"/>
          </a:p>
        </p:txBody>
      </p:sp>
    </p:spTree>
    <p:extLst>
      <p:ext uri="{BB962C8B-B14F-4D97-AF65-F5344CB8AC3E}">
        <p14:creationId xmlns:p14="http://schemas.microsoft.com/office/powerpoint/2010/main" val="134760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260648"/>
            <a:ext cx="8229600" cy="72008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b="1" dirty="0" smtClean="0"/>
              <a:t>Imperativo democrático</a:t>
            </a:r>
            <a:endParaRPr lang="en-US" b="1" dirty="0"/>
          </a:p>
        </p:txBody>
      </p:sp>
      <p:sp>
        <p:nvSpPr>
          <p:cNvPr id="5" name="Rectangle 3"/>
          <p:cNvSpPr txBox="1">
            <a:spLocks/>
          </p:cNvSpPr>
          <p:nvPr/>
        </p:nvSpPr>
        <p:spPr>
          <a:xfrm>
            <a:off x="457200" y="1628800"/>
            <a:ext cx="8305800" cy="482453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Rectangle 1"/>
          <p:cNvSpPr/>
          <p:nvPr/>
        </p:nvSpPr>
        <p:spPr>
          <a:xfrm>
            <a:off x="467544" y="1124744"/>
            <a:ext cx="8280920" cy="5601534"/>
          </a:xfrm>
          <a:prstGeom prst="rect">
            <a:avLst/>
          </a:prstGeom>
        </p:spPr>
        <p:txBody>
          <a:bodyPr wrap="square">
            <a:spAutoFit/>
          </a:bodyPr>
          <a:lstStyle/>
          <a:p>
            <a:r>
              <a:rPr lang="es-ES_tradnl" sz="2800" dirty="0"/>
              <a:t>"Mejorar las condiciones para una adecuada participación de estas personas en los procesos electorales, significará no sólo contribuir a un perfeccionamiento de nuestra legislación, haciéndola teóricamente más democrática, sino también para posibilitar una progresiva incorporación de este colectivo en la vida política nacional, mejorando sus niveles de inscripción en el Registro Electoral, disminuir porcentajes de abstención, con una calidad de voto incrementada por una información completa y oportuna". </a:t>
            </a:r>
            <a:endParaRPr lang="es-ES_tradnl" sz="2800" dirty="0" smtClean="0"/>
          </a:p>
          <a:p>
            <a:endParaRPr lang="es-ES_tradnl" sz="1000" i="1" dirty="0" smtClean="0"/>
          </a:p>
          <a:p>
            <a:r>
              <a:rPr lang="es-ES_tradnl" sz="2000" i="1" dirty="0" smtClean="0"/>
              <a:t>	(María Soledad Cisternas, Presidenta del Comité Internacional </a:t>
            </a:r>
          </a:p>
          <a:p>
            <a:r>
              <a:rPr lang="es-ES_tradnl" sz="2000" i="1" dirty="0" smtClean="0"/>
              <a:t>	sobre Derechos de las Personas con Discapacidad, ONU)</a:t>
            </a:r>
            <a:endParaRPr lang="en-US" sz="2000" i="1" dirty="0"/>
          </a:p>
        </p:txBody>
      </p:sp>
    </p:spTree>
    <p:extLst>
      <p:ext uri="{BB962C8B-B14F-4D97-AF65-F5344CB8AC3E}">
        <p14:creationId xmlns:p14="http://schemas.microsoft.com/office/powerpoint/2010/main" val="3305823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864096"/>
          </a:xfrm>
        </p:spPr>
        <p:txBody>
          <a:bodyPr/>
          <a:lstStyle/>
          <a:p>
            <a:r>
              <a:rPr lang="en-US" b="1" dirty="0" smtClean="0"/>
              <a:t>Mayor exclusión</a:t>
            </a:r>
            <a:endParaRPr lang="en-US" b="1" dirty="0"/>
          </a:p>
        </p:txBody>
      </p:sp>
      <p:sp>
        <p:nvSpPr>
          <p:cNvPr id="3" name="Content Placeholder 2"/>
          <p:cNvSpPr>
            <a:spLocks noGrp="1"/>
          </p:cNvSpPr>
          <p:nvPr>
            <p:ph idx="1"/>
          </p:nvPr>
        </p:nvSpPr>
        <p:spPr>
          <a:xfrm>
            <a:off x="457200" y="1052736"/>
            <a:ext cx="8229600" cy="5400600"/>
          </a:xfrm>
        </p:spPr>
        <p:txBody>
          <a:bodyPr>
            <a:normAutofit fontScale="92500"/>
          </a:bodyPr>
          <a:lstStyle/>
          <a:p>
            <a:r>
              <a:rPr lang="es-MX" dirty="0" smtClean="0"/>
              <a:t>Las personas con discapacidad: Las más excluidas entre las excluidas.</a:t>
            </a:r>
          </a:p>
          <a:p>
            <a:pPr marL="0" indent="0">
              <a:buNone/>
            </a:pPr>
            <a:endParaRPr lang="es-MX" sz="1000" dirty="0" smtClean="0"/>
          </a:p>
          <a:p>
            <a:r>
              <a:rPr lang="es-MX" dirty="0" smtClean="0"/>
              <a:t>Imprecisión estadística. 15 % (“Informe Mundial sobre discapacidad”, OMS-BM, 2011).</a:t>
            </a:r>
          </a:p>
          <a:p>
            <a:pPr marL="0" indent="0">
              <a:buNone/>
            </a:pPr>
            <a:endParaRPr lang="es-MX" sz="1000" dirty="0" smtClean="0"/>
          </a:p>
          <a:p>
            <a:r>
              <a:rPr lang="es-MX" dirty="0" smtClean="0"/>
              <a:t>Invisibilización en la socidad y en informes de derechos humanos.</a:t>
            </a:r>
          </a:p>
          <a:p>
            <a:pPr marL="0" indent="0">
              <a:buNone/>
            </a:pPr>
            <a:endParaRPr lang="es-MX" sz="1000" dirty="0" smtClean="0"/>
          </a:p>
          <a:p>
            <a:r>
              <a:rPr lang="es-MX" dirty="0" smtClean="0"/>
              <a:t>Discriminación socio-cultural, económica, </a:t>
            </a:r>
            <a:r>
              <a:rPr lang="es-MX" b="1" dirty="0" smtClean="0"/>
              <a:t>política</a:t>
            </a:r>
            <a:r>
              <a:rPr lang="es-MX" dirty="0" smtClean="0"/>
              <a:t>.</a:t>
            </a:r>
          </a:p>
          <a:p>
            <a:pPr marL="0" indent="0">
              <a:buNone/>
            </a:pPr>
            <a:endParaRPr lang="es-MX" sz="1100" dirty="0" smtClean="0"/>
          </a:p>
          <a:p>
            <a:r>
              <a:rPr lang="es-MX" dirty="0" smtClean="0"/>
              <a:t>Movimientos asociativos emergentes, débiles.</a:t>
            </a:r>
          </a:p>
          <a:p>
            <a:endParaRPr lang="en-US" dirty="0"/>
          </a:p>
        </p:txBody>
      </p:sp>
    </p:spTree>
    <p:extLst>
      <p:ext uri="{BB962C8B-B14F-4D97-AF65-F5344CB8AC3E}">
        <p14:creationId xmlns:p14="http://schemas.microsoft.com/office/powerpoint/2010/main" val="92230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92088"/>
          </a:xfrm>
        </p:spPr>
        <p:txBody>
          <a:bodyPr>
            <a:normAutofit/>
          </a:bodyPr>
          <a:lstStyle/>
          <a:p>
            <a:r>
              <a:rPr lang="en-US" b="1" dirty="0" smtClean="0"/>
              <a:t>Normativa internacional</a:t>
            </a:r>
            <a:endParaRPr lang="en-US" b="1" dirty="0"/>
          </a:p>
        </p:txBody>
      </p:sp>
      <p:sp>
        <p:nvSpPr>
          <p:cNvPr id="3" name="Content Placeholder 2"/>
          <p:cNvSpPr>
            <a:spLocks noGrp="1"/>
          </p:cNvSpPr>
          <p:nvPr>
            <p:ph idx="1"/>
          </p:nvPr>
        </p:nvSpPr>
        <p:spPr>
          <a:xfrm>
            <a:off x="457200" y="1052736"/>
            <a:ext cx="8229600" cy="5544616"/>
          </a:xfrm>
        </p:spPr>
        <p:txBody>
          <a:bodyPr>
            <a:normAutofit fontScale="85000" lnSpcReduction="20000"/>
          </a:bodyPr>
          <a:lstStyle/>
          <a:p>
            <a:r>
              <a:rPr lang="en-US" dirty="0" smtClean="0"/>
              <a:t>Convención Interamericana anti-discriminación de PcD (OEA; 1999):</a:t>
            </a:r>
          </a:p>
          <a:p>
            <a:pPr marL="0" lvl="1" indent="0">
              <a:buNone/>
            </a:pPr>
            <a:r>
              <a:rPr lang="en-US" dirty="0"/>
              <a:t>	</a:t>
            </a:r>
            <a:r>
              <a:rPr lang="es-ES" dirty="0" smtClean="0"/>
              <a:t>”</a:t>
            </a:r>
            <a:r>
              <a:rPr lang="es-ES" dirty="0"/>
              <a:t>Medidas para </a:t>
            </a:r>
            <a:r>
              <a:rPr lang="es-ES" b="1" dirty="0"/>
              <a:t>eliminar progresivamente la </a:t>
            </a:r>
            <a:r>
              <a:rPr lang="es-ES" b="1" dirty="0" smtClean="0"/>
              <a:t>	discriminación </a:t>
            </a:r>
            <a:r>
              <a:rPr lang="es-ES" b="1" dirty="0"/>
              <a:t>y promover la integración</a:t>
            </a:r>
            <a:r>
              <a:rPr lang="es-ES" dirty="0"/>
              <a:t> por parte de </a:t>
            </a:r>
            <a:r>
              <a:rPr lang="es-ES" dirty="0" smtClean="0"/>
              <a:t>	las </a:t>
            </a:r>
            <a:r>
              <a:rPr lang="es-ES" dirty="0"/>
              <a:t>autoridades gubernamentales y/o entidades privadas </a:t>
            </a:r>
            <a:r>
              <a:rPr lang="es-ES" dirty="0" smtClean="0"/>
              <a:t>	en </a:t>
            </a:r>
            <a:r>
              <a:rPr lang="es-ES" dirty="0"/>
              <a:t>la prestación o suministro de bienes, servicios, </a:t>
            </a:r>
            <a:r>
              <a:rPr lang="es-ES" dirty="0" smtClean="0"/>
              <a:t>	instalaciones</a:t>
            </a:r>
            <a:r>
              <a:rPr lang="es-ES" dirty="0"/>
              <a:t>, programas y actividades, tales como el </a:t>
            </a:r>
            <a:r>
              <a:rPr lang="es-ES" dirty="0" smtClean="0"/>
              <a:t>	empleo</a:t>
            </a:r>
            <a:r>
              <a:rPr lang="es-ES" dirty="0"/>
              <a:t>, el transporte, las comunicaciones, la vivienda, la </a:t>
            </a:r>
            <a:r>
              <a:rPr lang="es-ES" dirty="0" smtClean="0"/>
              <a:t>	recreación</a:t>
            </a:r>
            <a:r>
              <a:rPr lang="es-ES" dirty="0"/>
              <a:t>, la educación, el deporte, el acceso a la </a:t>
            </a:r>
            <a:r>
              <a:rPr lang="es-ES" dirty="0" smtClean="0"/>
              <a:t>	justicia </a:t>
            </a:r>
            <a:r>
              <a:rPr lang="es-ES" dirty="0"/>
              <a:t>y los servicios policiales, y </a:t>
            </a:r>
            <a:r>
              <a:rPr lang="es-ES" b="1" dirty="0"/>
              <a:t>las actividades </a:t>
            </a:r>
            <a:r>
              <a:rPr lang="es-ES" b="1" dirty="0" smtClean="0"/>
              <a:t>	políticas</a:t>
            </a:r>
            <a:r>
              <a:rPr lang="es-ES" dirty="0" smtClean="0"/>
              <a:t> </a:t>
            </a:r>
            <a:r>
              <a:rPr lang="es-ES" dirty="0"/>
              <a:t>y de administración”</a:t>
            </a:r>
            <a:r>
              <a:rPr lang="es-ES" dirty="0" smtClean="0"/>
              <a:t>.</a:t>
            </a:r>
            <a:endParaRPr lang="es-ES" dirty="0"/>
          </a:p>
          <a:p>
            <a:pPr marL="0" indent="0">
              <a:buNone/>
            </a:pPr>
            <a:endParaRPr lang="en-US" sz="1200" dirty="0" smtClean="0"/>
          </a:p>
          <a:p>
            <a:r>
              <a:rPr lang="en-US" dirty="0" smtClean="0"/>
              <a:t>Convención de Naciones Unidas: Artículo 29 </a:t>
            </a:r>
            <a:r>
              <a:rPr lang="es-ES_tradnl" dirty="0" smtClean="0"/>
              <a:t>sobre participación en la vida política y pública.</a:t>
            </a:r>
          </a:p>
          <a:p>
            <a:pPr lvl="1"/>
            <a:r>
              <a:rPr lang="es-ES_tradnl" dirty="0" smtClean="0"/>
              <a:t>Énfasis en la emisión del sufragio accesible.</a:t>
            </a:r>
          </a:p>
          <a:p>
            <a:pPr lvl="1"/>
            <a:r>
              <a:rPr lang="es-ES_tradnl" dirty="0" smtClean="0"/>
              <a:t>Necesidad de procesos eleccionarios accesibles.</a:t>
            </a:r>
            <a:endParaRPr lang="es-ES_tradnl" dirty="0"/>
          </a:p>
          <a:p>
            <a:pPr marL="0" indent="0">
              <a:buNone/>
            </a:pPr>
            <a:endParaRPr lang="es-ES_tradnl" dirty="0"/>
          </a:p>
          <a:p>
            <a:endParaRPr lang="en-US" dirty="0"/>
          </a:p>
        </p:txBody>
      </p:sp>
    </p:spTree>
    <p:extLst>
      <p:ext uri="{BB962C8B-B14F-4D97-AF65-F5344CB8AC3E}">
        <p14:creationId xmlns:p14="http://schemas.microsoft.com/office/powerpoint/2010/main" val="620723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92088"/>
          </a:xfrm>
        </p:spPr>
        <p:txBody>
          <a:bodyPr>
            <a:normAutofit/>
          </a:bodyPr>
          <a:lstStyle/>
          <a:p>
            <a:r>
              <a:rPr lang="en-US" b="1" dirty="0" smtClean="0"/>
              <a:t>Políticas electorales inclusivas</a:t>
            </a:r>
            <a:endParaRPr lang="en-US" b="1" dirty="0"/>
          </a:p>
        </p:txBody>
      </p:sp>
      <p:sp>
        <p:nvSpPr>
          <p:cNvPr id="3" name="Content Placeholder 2"/>
          <p:cNvSpPr>
            <a:spLocks noGrp="1"/>
          </p:cNvSpPr>
          <p:nvPr>
            <p:ph idx="1"/>
          </p:nvPr>
        </p:nvSpPr>
        <p:spPr>
          <a:xfrm>
            <a:off x="539552" y="1052736"/>
            <a:ext cx="8435280" cy="6912768"/>
          </a:xfrm>
        </p:spPr>
        <p:txBody>
          <a:bodyPr>
            <a:normAutofit fontScale="70000" lnSpcReduction="20000"/>
          </a:bodyPr>
          <a:lstStyle/>
          <a:p>
            <a:r>
              <a:rPr lang="es-MX" sz="3800" dirty="0" smtClean="0"/>
              <a:t>En general, los países de las Américas han adoptado políticas y acciones para avanzar en el voto accesible.</a:t>
            </a:r>
          </a:p>
          <a:p>
            <a:pPr marL="0" indent="0">
              <a:buNone/>
            </a:pPr>
            <a:endParaRPr lang="es-MX" sz="3800" dirty="0" smtClean="0"/>
          </a:p>
          <a:p>
            <a:r>
              <a:rPr lang="es-MX" sz="3800" dirty="0" smtClean="0"/>
              <a:t>Muchas de ellas las ha generado la obligación de implementar el artículo 29, CDPD.</a:t>
            </a:r>
          </a:p>
          <a:p>
            <a:pPr marL="0" indent="0">
              <a:buNone/>
            </a:pPr>
            <a:endParaRPr lang="es-MX" sz="3800" dirty="0" smtClean="0"/>
          </a:p>
          <a:p>
            <a:r>
              <a:rPr lang="es-MX" sz="3800" dirty="0"/>
              <a:t>Ejemplos:</a:t>
            </a:r>
          </a:p>
          <a:p>
            <a:pPr lvl="1"/>
            <a:r>
              <a:rPr lang="es-MX" sz="3400" b="1" dirty="0"/>
              <a:t>ECUADOR</a:t>
            </a:r>
            <a:r>
              <a:rPr lang="es-MX" sz="3400" dirty="0"/>
              <a:t>: “Campaña </a:t>
            </a:r>
            <a:r>
              <a:rPr lang="es-MX" sz="3400" dirty="0" smtClean="0"/>
              <a:t>Tienen </a:t>
            </a:r>
            <a:r>
              <a:rPr lang="es-MX" sz="3400" dirty="0"/>
              <a:t>derecho a votar”.</a:t>
            </a:r>
          </a:p>
          <a:p>
            <a:pPr lvl="1"/>
            <a:r>
              <a:rPr lang="es-MX" sz="3400" b="1" dirty="0"/>
              <a:t>COSTA RICA</a:t>
            </a:r>
            <a:r>
              <a:rPr lang="es-MX" sz="3400" dirty="0"/>
              <a:t>: “Programa de </a:t>
            </a:r>
            <a:r>
              <a:rPr lang="es-MX" sz="3400" dirty="0" smtClean="0"/>
              <a:t>equiparación de condiciones </a:t>
            </a:r>
            <a:r>
              <a:rPr lang="es-MX" sz="3400" dirty="0"/>
              <a:t>para el ejercicio del voto”.</a:t>
            </a:r>
          </a:p>
          <a:p>
            <a:pPr lvl="1"/>
            <a:r>
              <a:rPr lang="es-MX" sz="3400" b="1" dirty="0"/>
              <a:t>ARGENTINA</a:t>
            </a:r>
            <a:r>
              <a:rPr lang="es-MX" sz="3400" dirty="0"/>
              <a:t>: “Política de accesibilidad electoral”.</a:t>
            </a:r>
          </a:p>
          <a:p>
            <a:pPr marL="0" indent="0">
              <a:buNone/>
            </a:pPr>
            <a:endParaRPr lang="es-MX" sz="2600" dirty="0" smtClean="0"/>
          </a:p>
          <a:p>
            <a:r>
              <a:rPr lang="es-MX" sz="4100" dirty="0" smtClean="0"/>
              <a:t>Accesibilidad en el momento de ejercer el voto, pero…</a:t>
            </a:r>
          </a:p>
          <a:p>
            <a:pPr marL="0" indent="0">
              <a:buNone/>
            </a:pPr>
            <a:endParaRPr lang="es-MX" sz="1100" dirty="0" smtClean="0"/>
          </a:p>
          <a:p>
            <a:pPr marL="457200" lvl="1" indent="0">
              <a:buNone/>
            </a:pPr>
            <a:endParaRPr lang="es-MX" dirty="0" smtClean="0"/>
          </a:p>
          <a:p>
            <a:endParaRPr lang="es-MX" dirty="0" smtClean="0"/>
          </a:p>
          <a:p>
            <a:endParaRPr lang="es-MX" dirty="0" smtClean="0"/>
          </a:p>
          <a:p>
            <a:pPr marL="0" lvl="1" indent="0">
              <a:buNone/>
            </a:pPr>
            <a:r>
              <a:rPr lang="es-MX" dirty="0" smtClean="0"/>
              <a:t>	</a:t>
            </a:r>
            <a:endParaRPr lang="es-MX" sz="1200" dirty="0" smtClean="0"/>
          </a:p>
          <a:p>
            <a:pPr marL="0" indent="0">
              <a:buNone/>
            </a:pPr>
            <a:endParaRPr lang="es-ES_tradnl" dirty="0"/>
          </a:p>
          <a:p>
            <a:endParaRPr lang="en-US" dirty="0"/>
          </a:p>
        </p:txBody>
      </p:sp>
    </p:spTree>
    <p:extLst>
      <p:ext uri="{BB962C8B-B14F-4D97-AF65-F5344CB8AC3E}">
        <p14:creationId xmlns:p14="http://schemas.microsoft.com/office/powerpoint/2010/main" val="2226602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92088"/>
          </a:xfrm>
        </p:spPr>
        <p:txBody>
          <a:bodyPr>
            <a:normAutofit/>
          </a:bodyPr>
          <a:lstStyle/>
          <a:p>
            <a:r>
              <a:rPr lang="en-US" b="1" dirty="0" smtClean="0"/>
              <a:t>Medidas adoptadas</a:t>
            </a:r>
            <a:endParaRPr lang="en-US" b="1" dirty="0"/>
          </a:p>
        </p:txBody>
      </p:sp>
      <p:sp>
        <p:nvSpPr>
          <p:cNvPr id="3" name="Content Placeholder 2"/>
          <p:cNvSpPr>
            <a:spLocks noGrp="1"/>
          </p:cNvSpPr>
          <p:nvPr>
            <p:ph idx="1"/>
          </p:nvPr>
        </p:nvSpPr>
        <p:spPr>
          <a:xfrm>
            <a:off x="539552" y="1124744"/>
            <a:ext cx="8424936" cy="7128792"/>
          </a:xfrm>
        </p:spPr>
        <p:txBody>
          <a:bodyPr>
            <a:normAutofit fontScale="77500" lnSpcReduction="20000"/>
          </a:bodyPr>
          <a:lstStyle/>
          <a:p>
            <a:r>
              <a:rPr lang="es-MX" sz="3800" dirty="0" smtClean="0"/>
              <a:t>Información y capacitación de personal de centros de votación sobre PcD.</a:t>
            </a:r>
          </a:p>
          <a:p>
            <a:pPr marL="0" indent="0">
              <a:buNone/>
            </a:pPr>
            <a:endParaRPr lang="es-MX" sz="1500" dirty="0" smtClean="0"/>
          </a:p>
          <a:p>
            <a:r>
              <a:rPr lang="es-MX" sz="3800" dirty="0" smtClean="0"/>
              <a:t>Accesibilidad física en centros de votación (rampas, ascensores) y en los recintos electorales; incluyendo adecuaciones ergonómicas.</a:t>
            </a:r>
          </a:p>
          <a:p>
            <a:pPr marL="0" indent="0">
              <a:buNone/>
            </a:pPr>
            <a:endParaRPr lang="es-MX" sz="1500" dirty="0" smtClean="0"/>
          </a:p>
          <a:p>
            <a:r>
              <a:rPr lang="es-MX" sz="3800" dirty="0" smtClean="0"/>
              <a:t>Plantillas en Braille.</a:t>
            </a:r>
          </a:p>
          <a:p>
            <a:pPr marL="0" indent="0">
              <a:buNone/>
            </a:pPr>
            <a:endParaRPr lang="es-MX" sz="1300" dirty="0" smtClean="0"/>
          </a:p>
          <a:p>
            <a:r>
              <a:rPr lang="es-MX" sz="3800" dirty="0" smtClean="0"/>
              <a:t>Voto asistido (apoyado en persona de confianza) o voto público.</a:t>
            </a:r>
          </a:p>
          <a:p>
            <a:pPr marL="0" indent="0">
              <a:buNone/>
            </a:pPr>
            <a:endParaRPr lang="es-MX" sz="1300" dirty="0" smtClean="0"/>
          </a:p>
          <a:p>
            <a:r>
              <a:rPr lang="es-MX" sz="3800" dirty="0" smtClean="0"/>
              <a:t>Voto preferencial (mesa preferente).</a:t>
            </a:r>
          </a:p>
          <a:p>
            <a:pPr marL="0" indent="0">
              <a:buNone/>
            </a:pPr>
            <a:endParaRPr lang="es-MX" sz="1300" dirty="0" smtClean="0"/>
          </a:p>
          <a:p>
            <a:r>
              <a:rPr lang="es-MX" sz="3800" dirty="0" smtClean="0"/>
              <a:t>Voto a domicilio.</a:t>
            </a:r>
          </a:p>
          <a:p>
            <a:endParaRPr lang="es-MX" sz="3800" dirty="0" smtClean="0"/>
          </a:p>
          <a:p>
            <a:pPr marL="457200" lvl="1" indent="0">
              <a:buNone/>
            </a:pPr>
            <a:endParaRPr lang="es-MX" dirty="0" smtClean="0"/>
          </a:p>
          <a:p>
            <a:endParaRPr lang="es-MX" dirty="0" smtClean="0"/>
          </a:p>
          <a:p>
            <a:endParaRPr lang="es-MX" dirty="0" smtClean="0"/>
          </a:p>
          <a:p>
            <a:pPr marL="0" lvl="1" indent="0">
              <a:buNone/>
            </a:pPr>
            <a:r>
              <a:rPr lang="es-MX" dirty="0" smtClean="0"/>
              <a:t>	</a:t>
            </a:r>
            <a:endParaRPr lang="es-MX" sz="1200" dirty="0" smtClean="0"/>
          </a:p>
          <a:p>
            <a:pPr marL="0" indent="0">
              <a:buNone/>
            </a:pPr>
            <a:endParaRPr lang="es-ES_tradnl" dirty="0"/>
          </a:p>
          <a:p>
            <a:endParaRPr lang="en-US" dirty="0"/>
          </a:p>
        </p:txBody>
      </p:sp>
    </p:spTree>
    <p:extLst>
      <p:ext uri="{BB962C8B-B14F-4D97-AF65-F5344CB8AC3E}">
        <p14:creationId xmlns:p14="http://schemas.microsoft.com/office/powerpoint/2010/main" val="227874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936104"/>
          </a:xfrm>
        </p:spPr>
        <p:txBody>
          <a:bodyPr>
            <a:normAutofit/>
          </a:bodyPr>
          <a:lstStyle/>
          <a:p>
            <a:r>
              <a:rPr lang="en-US" b="1" dirty="0" smtClean="0"/>
              <a:t>Impacto de las políticas</a:t>
            </a:r>
            <a:endParaRPr lang="en-US" b="1" dirty="0"/>
          </a:p>
        </p:txBody>
      </p:sp>
      <p:sp>
        <p:nvSpPr>
          <p:cNvPr id="3" name="Content Placeholder 2"/>
          <p:cNvSpPr>
            <a:spLocks noGrp="1"/>
          </p:cNvSpPr>
          <p:nvPr>
            <p:ph idx="1"/>
          </p:nvPr>
        </p:nvSpPr>
        <p:spPr>
          <a:xfrm>
            <a:off x="539552" y="1196752"/>
            <a:ext cx="8424936" cy="7416824"/>
          </a:xfrm>
        </p:spPr>
        <p:txBody>
          <a:bodyPr>
            <a:normAutofit fontScale="92500" lnSpcReduction="20000"/>
          </a:bodyPr>
          <a:lstStyle/>
          <a:p>
            <a:r>
              <a:rPr lang="es-MX" sz="3800" dirty="0" smtClean="0"/>
              <a:t>Necesidad de estudiar el impacto efectivo de las acciones impulsadas. Poco se ha hecho.</a:t>
            </a:r>
          </a:p>
          <a:p>
            <a:pPr marL="0" indent="0">
              <a:buNone/>
            </a:pPr>
            <a:endParaRPr lang="es-MX" sz="1400" dirty="0" smtClean="0"/>
          </a:p>
          <a:p>
            <a:r>
              <a:rPr lang="es-MX" sz="3800" b="1" dirty="0" smtClean="0"/>
              <a:t>REALIDADES:</a:t>
            </a:r>
          </a:p>
          <a:p>
            <a:pPr marL="0" indent="0">
              <a:buNone/>
            </a:pPr>
            <a:endParaRPr lang="es-MX" sz="1200" b="1" dirty="0" smtClean="0"/>
          </a:p>
          <a:p>
            <a:r>
              <a:rPr lang="es-MX" sz="3800" dirty="0" smtClean="0"/>
              <a:t>Participación limitada en el ejercicio del sufragio de ciudadanas y ciudadanos con discapacidad.</a:t>
            </a:r>
          </a:p>
          <a:p>
            <a:pPr marL="0" indent="0">
              <a:buNone/>
            </a:pPr>
            <a:endParaRPr lang="es-MX" sz="1200" dirty="0" smtClean="0"/>
          </a:p>
          <a:p>
            <a:r>
              <a:rPr lang="es-MX" sz="3800" dirty="0" smtClean="0"/>
              <a:t>Marginalidad y excepcionalidad en candidaturas a puestos de elección popular.</a:t>
            </a:r>
          </a:p>
          <a:p>
            <a:pPr marL="0" indent="0">
              <a:buNone/>
            </a:pPr>
            <a:endParaRPr lang="es-MX" sz="1500" dirty="0" smtClean="0"/>
          </a:p>
          <a:p>
            <a:pPr marL="457200" lvl="1" indent="0">
              <a:buNone/>
            </a:pPr>
            <a:endParaRPr lang="es-MX" dirty="0" smtClean="0"/>
          </a:p>
          <a:p>
            <a:endParaRPr lang="es-MX" dirty="0" smtClean="0"/>
          </a:p>
          <a:p>
            <a:endParaRPr lang="es-MX" dirty="0" smtClean="0"/>
          </a:p>
          <a:p>
            <a:pPr marL="0" lvl="1" indent="0">
              <a:buNone/>
            </a:pPr>
            <a:r>
              <a:rPr lang="es-MX" dirty="0" smtClean="0"/>
              <a:t>	</a:t>
            </a:r>
            <a:endParaRPr lang="es-MX" sz="1200" dirty="0" smtClean="0"/>
          </a:p>
          <a:p>
            <a:pPr marL="0" indent="0">
              <a:buNone/>
            </a:pPr>
            <a:endParaRPr lang="es-ES_tradnl" dirty="0"/>
          </a:p>
          <a:p>
            <a:endParaRPr lang="en-US" dirty="0"/>
          </a:p>
        </p:txBody>
      </p:sp>
    </p:spTree>
    <p:extLst>
      <p:ext uri="{BB962C8B-B14F-4D97-AF65-F5344CB8AC3E}">
        <p14:creationId xmlns:p14="http://schemas.microsoft.com/office/powerpoint/2010/main" val="3677766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188640"/>
            <a:ext cx="8229600" cy="72008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b="1" dirty="0" smtClean="0"/>
              <a:t>Más allá del recinto…</a:t>
            </a:r>
            <a:endParaRPr lang="en-US" b="1" dirty="0"/>
          </a:p>
        </p:txBody>
      </p:sp>
      <p:sp>
        <p:nvSpPr>
          <p:cNvPr id="5" name="Rectangle 3"/>
          <p:cNvSpPr txBox="1">
            <a:spLocks/>
          </p:cNvSpPr>
          <p:nvPr/>
        </p:nvSpPr>
        <p:spPr>
          <a:xfrm>
            <a:off x="457200" y="1052736"/>
            <a:ext cx="8305800" cy="5805264"/>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s-CO" dirty="0" smtClean="0"/>
              <a:t>Modelo social: “..</a:t>
            </a:r>
            <a:r>
              <a:rPr lang="es-ES" dirty="0" smtClean="0"/>
              <a:t>la </a:t>
            </a:r>
            <a:r>
              <a:rPr lang="es-ES" b="1" dirty="0"/>
              <a:t>discapacidad</a:t>
            </a:r>
            <a:r>
              <a:rPr lang="es-ES" dirty="0"/>
              <a:t> es un concepto que evoluciona y que resulta de la </a:t>
            </a:r>
            <a:r>
              <a:rPr lang="es-ES" b="1" dirty="0"/>
              <a:t>interacción</a:t>
            </a:r>
            <a:r>
              <a:rPr lang="es-ES" dirty="0"/>
              <a:t> entre las </a:t>
            </a:r>
            <a:r>
              <a:rPr lang="es-ES" b="1" dirty="0"/>
              <a:t>personas con deficiencias </a:t>
            </a:r>
            <a:r>
              <a:rPr lang="es-ES" dirty="0"/>
              <a:t>y las </a:t>
            </a:r>
            <a:r>
              <a:rPr lang="es-ES" b="1" dirty="0"/>
              <a:t>barreras</a:t>
            </a:r>
            <a:r>
              <a:rPr lang="es-ES" dirty="0"/>
              <a:t> debidas a la actitud y al entorno que evitan su participación plena y efectiva en la sociedad, en igualdad de condiciones con las </a:t>
            </a:r>
            <a:r>
              <a:rPr lang="es-ES" dirty="0" smtClean="0"/>
              <a:t>demás”. (CDPD, Preámbulo)</a:t>
            </a:r>
          </a:p>
          <a:p>
            <a:pPr marL="0" indent="0">
              <a:buNone/>
            </a:pPr>
            <a:endParaRPr lang="es-ES" sz="1400" dirty="0" smtClean="0"/>
          </a:p>
          <a:p>
            <a:r>
              <a:rPr lang="es-ES" b="1" dirty="0" smtClean="0"/>
              <a:t>Barreras existentes</a:t>
            </a:r>
            <a:r>
              <a:rPr lang="es-ES" dirty="0" smtClean="0"/>
              <a:t>:</a:t>
            </a:r>
          </a:p>
          <a:p>
            <a:pPr lvl="1"/>
            <a:r>
              <a:rPr lang="es-ES" dirty="0" smtClean="0"/>
              <a:t>Participación social marginal de PcD por subestimación.</a:t>
            </a:r>
          </a:p>
          <a:p>
            <a:pPr lvl="1"/>
            <a:r>
              <a:rPr lang="es-ES" dirty="0" smtClean="0"/>
              <a:t>Interdependencia de otros derechos y normas, que no se cumplen (capacidad jurídica de PcD, accesibilidad en transporte, accesibilidad informativa-comunicacional).</a:t>
            </a:r>
          </a:p>
          <a:p>
            <a:pPr lvl="1"/>
            <a:r>
              <a:rPr lang="es-ES" dirty="0" smtClean="0"/>
              <a:t>Partidos no desarrollan campañas accesibles (¿opcional?).</a:t>
            </a:r>
          </a:p>
          <a:p>
            <a:pPr lvl="1"/>
            <a:r>
              <a:rPr lang="es-ES" dirty="0" smtClean="0"/>
              <a:t>Insuficiente capacitación de miembros y fiscales de mesa.</a:t>
            </a:r>
          </a:p>
          <a:p>
            <a:pPr marL="0" indent="0">
              <a:buNone/>
            </a:pPr>
            <a:endParaRPr lang="es-ES" sz="1400" dirty="0"/>
          </a:p>
          <a:p>
            <a:r>
              <a:rPr lang="es-ES" b="1" dirty="0" smtClean="0"/>
              <a:t>Conclusión</a:t>
            </a:r>
            <a:r>
              <a:rPr lang="es-ES" dirty="0" smtClean="0"/>
              <a:t>: Procesos electorales no accesibles.</a:t>
            </a:r>
            <a:endParaRPr lang="es-ES" dirty="0"/>
          </a:p>
        </p:txBody>
      </p:sp>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188640"/>
            <a:ext cx="8229600" cy="72008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b="1" dirty="0" smtClean="0"/>
              <a:t>Acciones generales</a:t>
            </a:r>
            <a:endParaRPr lang="en-US" b="1" dirty="0"/>
          </a:p>
        </p:txBody>
      </p:sp>
      <p:sp>
        <p:nvSpPr>
          <p:cNvPr id="5" name="Rectangle 3"/>
          <p:cNvSpPr txBox="1">
            <a:spLocks/>
          </p:cNvSpPr>
          <p:nvPr/>
        </p:nvSpPr>
        <p:spPr>
          <a:xfrm>
            <a:off x="457200" y="1052736"/>
            <a:ext cx="8507288" cy="5805264"/>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s-ES_tradnl" dirty="0" smtClean="0"/>
              <a:t>Campañas públicas de </a:t>
            </a:r>
            <a:r>
              <a:rPr lang="es-ES_tradnl" b="1" dirty="0" smtClean="0"/>
              <a:t>toma de consciencia </a:t>
            </a:r>
            <a:r>
              <a:rPr lang="es-ES_tradnl" dirty="0" smtClean="0"/>
              <a:t>de la sociedad sobre la situación y derechos de las PcD, en cumplimiento del artículo 8, CDPD.</a:t>
            </a:r>
          </a:p>
          <a:p>
            <a:pPr marL="0" indent="0">
              <a:buNone/>
            </a:pPr>
            <a:endParaRPr lang="es-ES_tradnl" sz="1100" dirty="0" smtClean="0"/>
          </a:p>
          <a:p>
            <a:r>
              <a:rPr lang="es-ES_tradnl" dirty="0" smtClean="0"/>
              <a:t>Promover y facilitar la </a:t>
            </a:r>
            <a:r>
              <a:rPr lang="es-ES_tradnl" b="1" dirty="0" smtClean="0"/>
              <a:t>participación social y política </a:t>
            </a:r>
            <a:r>
              <a:rPr lang="es-ES_tradnl" dirty="0" smtClean="0"/>
              <a:t>de las personas con discapacidad: Apoyo del Estado a las organizaciones de PcD (formación y capacitación en derechos humanos).</a:t>
            </a:r>
            <a:r>
              <a:rPr lang="es-ES_tradnl" dirty="0"/>
              <a:t> </a:t>
            </a:r>
            <a:endParaRPr lang="es-ES_tradnl" dirty="0" smtClean="0"/>
          </a:p>
          <a:p>
            <a:pPr marL="0" indent="0">
              <a:buNone/>
            </a:pPr>
            <a:endParaRPr lang="es-ES_tradnl" sz="1100" dirty="0" smtClean="0"/>
          </a:p>
          <a:p>
            <a:r>
              <a:rPr lang="es-ES_tradnl" dirty="0" smtClean="0"/>
              <a:t>Cumplir con normas que aseguren el avance en </a:t>
            </a:r>
            <a:r>
              <a:rPr lang="es-ES_tradnl" b="1" dirty="0" smtClean="0"/>
              <a:t>accesibilidad</a:t>
            </a:r>
            <a:r>
              <a:rPr lang="es-ES_tradnl" dirty="0" smtClean="0"/>
              <a:t> en el entorno </a:t>
            </a:r>
            <a:r>
              <a:rPr lang="es-ES_tradnl" b="1" dirty="0" smtClean="0"/>
              <a:t>físico y el transporte</a:t>
            </a:r>
            <a:r>
              <a:rPr lang="es-ES_tradnl" dirty="0" smtClean="0"/>
              <a:t>.</a:t>
            </a:r>
          </a:p>
          <a:p>
            <a:pPr marL="0" indent="0">
              <a:buNone/>
            </a:pPr>
            <a:endParaRPr lang="es-ES_tradnl" sz="1100" dirty="0" smtClean="0"/>
          </a:p>
          <a:p>
            <a:r>
              <a:rPr lang="es-ES_tradnl" dirty="0" smtClean="0"/>
              <a:t>Cumplir normas sobre </a:t>
            </a:r>
            <a:r>
              <a:rPr lang="es-ES_tradnl" b="1" dirty="0" smtClean="0"/>
              <a:t>accesibilidad informativa </a:t>
            </a:r>
            <a:r>
              <a:rPr lang="es-ES_tradnl" dirty="0" smtClean="0"/>
              <a:t>y </a:t>
            </a:r>
            <a:r>
              <a:rPr lang="es-ES_tradnl" b="1" dirty="0" smtClean="0"/>
              <a:t>comunicacional</a:t>
            </a:r>
            <a:r>
              <a:rPr lang="es-ES_tradnl" dirty="0" smtClean="0"/>
              <a:t>.</a:t>
            </a:r>
          </a:p>
        </p:txBody>
      </p:sp>
    </p:spTree>
    <p:extLst>
      <p:ext uri="{BB962C8B-B14F-4D97-AF65-F5344CB8AC3E}">
        <p14:creationId xmlns:p14="http://schemas.microsoft.com/office/powerpoint/2010/main" val="25064944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188640"/>
            <a:ext cx="8229600" cy="64807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CO" b="1" dirty="0" smtClean="0"/>
              <a:t>Acciones específicas</a:t>
            </a:r>
            <a:endParaRPr lang="en-US" b="1" dirty="0"/>
          </a:p>
        </p:txBody>
      </p:sp>
      <p:sp>
        <p:nvSpPr>
          <p:cNvPr id="5" name="Rectangle 3"/>
          <p:cNvSpPr txBox="1">
            <a:spLocks/>
          </p:cNvSpPr>
          <p:nvPr/>
        </p:nvSpPr>
        <p:spPr>
          <a:xfrm>
            <a:off x="457200" y="980728"/>
            <a:ext cx="8686800" cy="58772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s-ES_tradnl" dirty="0" smtClean="0"/>
              <a:t>Garantizar </a:t>
            </a:r>
            <a:r>
              <a:rPr lang="es-ES_tradnl" dirty="0"/>
              <a:t>que </a:t>
            </a:r>
            <a:r>
              <a:rPr lang="es-ES_tradnl" b="1" dirty="0"/>
              <a:t>partidos</a:t>
            </a:r>
            <a:r>
              <a:rPr lang="es-ES_tradnl" dirty="0"/>
              <a:t> cumplan con normas de accesibilidad en sus campañas: </a:t>
            </a:r>
            <a:endParaRPr lang="es-ES_tradnl" dirty="0" smtClean="0"/>
          </a:p>
          <a:p>
            <a:pPr lvl="1"/>
            <a:r>
              <a:rPr lang="es-ES_tradnl" dirty="0" smtClean="0"/>
              <a:t>Cuñas </a:t>
            </a:r>
            <a:r>
              <a:rPr lang="es-ES_tradnl" dirty="0"/>
              <a:t>TV con lengua de señas o subtitulación</a:t>
            </a:r>
            <a:r>
              <a:rPr lang="es-ES_tradnl" dirty="0" smtClean="0"/>
              <a:t>,</a:t>
            </a:r>
          </a:p>
          <a:p>
            <a:pPr lvl="1"/>
            <a:r>
              <a:rPr lang="es-ES_tradnl" dirty="0" smtClean="0"/>
              <a:t>Principales </a:t>
            </a:r>
            <a:r>
              <a:rPr lang="es-ES_tradnl" dirty="0"/>
              <a:t>actos públicos con lengua de señas</a:t>
            </a:r>
            <a:r>
              <a:rPr lang="es-ES_tradnl" dirty="0" smtClean="0"/>
              <a:t>,</a:t>
            </a:r>
          </a:p>
          <a:p>
            <a:pPr lvl="1"/>
            <a:r>
              <a:rPr lang="es-ES_tradnl" dirty="0"/>
              <a:t>M</a:t>
            </a:r>
            <a:r>
              <a:rPr lang="es-ES_tradnl" dirty="0" smtClean="0"/>
              <a:t>ateriales </a:t>
            </a:r>
            <a:r>
              <a:rPr lang="es-ES_tradnl" dirty="0"/>
              <a:t>en Braille, </a:t>
            </a:r>
            <a:endParaRPr lang="es-ES_tradnl" dirty="0" smtClean="0"/>
          </a:p>
          <a:p>
            <a:pPr lvl="1"/>
            <a:r>
              <a:rPr lang="es-ES_tradnl" dirty="0"/>
              <a:t>S</a:t>
            </a:r>
            <a:r>
              <a:rPr lang="es-ES_tradnl" dirty="0" smtClean="0"/>
              <a:t>itios </a:t>
            </a:r>
            <a:r>
              <a:rPr lang="es-ES_tradnl" dirty="0"/>
              <a:t>Web </a:t>
            </a:r>
            <a:r>
              <a:rPr lang="es-ES_tradnl" dirty="0" smtClean="0"/>
              <a:t>accesibles.</a:t>
            </a:r>
            <a:endParaRPr lang="es-ES_tradnl" dirty="0"/>
          </a:p>
          <a:p>
            <a:r>
              <a:rPr lang="es-ES_tradnl" b="1" dirty="0"/>
              <a:t>Instituciones electorales</a:t>
            </a:r>
            <a:r>
              <a:rPr lang="es-ES_tradnl" dirty="0"/>
              <a:t>: </a:t>
            </a:r>
            <a:endParaRPr lang="es-ES_tradnl" dirty="0" smtClean="0"/>
          </a:p>
          <a:p>
            <a:pPr lvl="1"/>
            <a:r>
              <a:rPr lang="es-ES_tradnl" dirty="0" smtClean="0"/>
              <a:t>Sitio Web e instructivos accesibles,</a:t>
            </a:r>
          </a:p>
          <a:p>
            <a:pPr lvl="1"/>
            <a:r>
              <a:rPr lang="es-ES_tradnl" dirty="0" smtClean="0"/>
              <a:t>Asegurar debate TV accesibles-lengua de señas,</a:t>
            </a:r>
          </a:p>
          <a:p>
            <a:pPr lvl="1"/>
            <a:r>
              <a:rPr lang="es-ES_tradnl" dirty="0" smtClean="0"/>
              <a:t>Capacitación de personal propio y de partidos en voto accesible.</a:t>
            </a:r>
          </a:p>
          <a:p>
            <a:pPr lvl="1"/>
            <a:endParaRPr lang="es-ES" dirty="0"/>
          </a:p>
          <a:p>
            <a:endParaRPr lang="es-ES_tradnl" dirty="0" smtClean="0"/>
          </a:p>
        </p:txBody>
      </p:sp>
    </p:spTree>
    <p:extLst>
      <p:ext uri="{BB962C8B-B14F-4D97-AF65-F5344CB8AC3E}">
        <p14:creationId xmlns:p14="http://schemas.microsoft.com/office/powerpoint/2010/main" val="127116501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TotalTime>
  <Words>720</Words>
  <Application>Microsoft Office PowerPoint</Application>
  <PresentationFormat>On-screen Show (4:3)</PresentationFormat>
  <Paragraphs>104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Tema de Office</vt:lpstr>
      <vt:lpstr>PowerPoint Presentation</vt:lpstr>
      <vt:lpstr>Mayor exclusión</vt:lpstr>
      <vt:lpstr>Normativa internacional</vt:lpstr>
      <vt:lpstr>Políticas electorales inclusivas</vt:lpstr>
      <vt:lpstr>Medidas adoptadas</vt:lpstr>
      <vt:lpstr>Impacto de las políticas</vt:lpstr>
      <vt:lpstr>PowerPoint Presentation</vt:lpstr>
      <vt:lpstr>PowerPoint Presentation</vt:lpstr>
      <vt:lpstr>PowerPoint Presentation</vt:lpstr>
      <vt:lpstr>Objetivo y requisito</vt:lpstr>
      <vt:lpstr>PowerPoint Presentation</vt:lpstr>
    </vt:vector>
  </TitlesOfParts>
  <Company>IFE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Gibbran Montero</dc:creator>
  <cp:lastModifiedBy>%username%</cp:lastModifiedBy>
  <cp:revision>24</cp:revision>
  <dcterms:created xsi:type="dcterms:W3CDTF">2014-09-03T22:56:58Z</dcterms:created>
  <dcterms:modified xsi:type="dcterms:W3CDTF">2014-09-10T18:05:17Z</dcterms:modified>
</cp:coreProperties>
</file>